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6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10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8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1290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0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709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9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76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9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0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1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7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9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6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0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5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7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D34C-BC29-43CE-AF9C-86828CEF4CA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940F2-3950-4095-B423-2636BD86A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82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83326"/>
            <a:ext cx="11547566" cy="191221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Тема 2.1 Базовые детали станков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46664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45" y="341251"/>
            <a:ext cx="9976198" cy="484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743" y="250260"/>
            <a:ext cx="8534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 профилю делятся на: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010" y="117359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/>
              <a:t>плоские – горизонтальные или вертикальные;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/>
              <a:t>призматические треугольные;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/>
              <a:t>по форме типа «ласточкин хвост»;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/>
              <a:t>цилиндрические (штанговые)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1814" t="7621" b="15624"/>
          <a:stretch/>
        </p:blipFill>
        <p:spPr>
          <a:xfrm>
            <a:off x="7786792" y="1173590"/>
            <a:ext cx="4279775" cy="5109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740" t="9076" r="51272" b="45452"/>
          <a:stretch/>
        </p:blipFill>
        <p:spPr>
          <a:xfrm>
            <a:off x="91942" y="3256273"/>
            <a:ext cx="3906244" cy="3170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558" t="53820" r="48001" b="3255"/>
          <a:stretch/>
        </p:blipFill>
        <p:spPr>
          <a:xfrm>
            <a:off x="3998186" y="3256273"/>
            <a:ext cx="3731525" cy="253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2" y="140529"/>
            <a:ext cx="5151566" cy="2658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549" y="2785971"/>
            <a:ext cx="7524206" cy="379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04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Пергамент"/>
          <p:cNvSpPr txBox="1">
            <a:spLocks noChangeArrowheads="1"/>
          </p:cNvSpPr>
          <p:nvPr/>
        </p:nvSpPr>
        <p:spPr>
          <a:xfrm>
            <a:off x="261257" y="222069"/>
            <a:ext cx="9144000" cy="77070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</a:rPr>
              <a:t>Материалы направляющих</a:t>
            </a:r>
            <a:endParaRPr lang="ru-RU" altLang="ru-RU" sz="4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3" descr="Голубая тисненая бумага"/>
          <p:cNvSpPr txBox="1">
            <a:spLocks noChangeArrowheads="1"/>
          </p:cNvSpPr>
          <p:nvPr/>
        </p:nvSpPr>
        <p:spPr>
          <a:xfrm>
            <a:off x="261257" y="1125538"/>
            <a:ext cx="9144000" cy="4831125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ysClr val="windowText" lastClr="000000"/>
                </a:solidFill>
              </a:rPr>
              <a:t>чугунные направляющие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ru-RU" dirty="0" smtClean="0">
                <a:solidFill>
                  <a:sysClr val="windowText" lastClr="000000"/>
                </a:solidFill>
              </a:rPr>
              <a:t>   </a:t>
            </a:r>
            <a:r>
              <a:rPr lang="ru-RU" altLang="ru-RU" dirty="0" smtClean="0">
                <a:solidFill>
                  <a:sysClr val="windowText" lastClr="000000"/>
                </a:solidFill>
              </a:rPr>
              <a:t>(серый чугун)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ysClr val="windowText" lastClr="000000"/>
                </a:solidFill>
              </a:rPr>
              <a:t>стальные направляющие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ru-RU" dirty="0" smtClean="0">
                <a:solidFill>
                  <a:sysClr val="windowText" lastClr="000000"/>
                </a:solidFill>
              </a:rPr>
              <a:t>   </a:t>
            </a:r>
            <a:r>
              <a:rPr lang="ru-RU" altLang="ru-RU" dirty="0" smtClean="0">
                <a:solidFill>
                  <a:sysClr val="windowText" lastClr="000000"/>
                </a:solidFill>
              </a:rPr>
              <a:t>(сталь 20, 20Х, 20ХНМ)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ysClr val="windowText" lastClr="000000"/>
                </a:solidFill>
              </a:rPr>
              <a:t>цветные сплавы типа: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ru-RU" dirty="0" smtClean="0">
                <a:solidFill>
                  <a:sysClr val="windowText" lastClr="000000"/>
                </a:solidFill>
              </a:rPr>
              <a:t>   </a:t>
            </a:r>
            <a:r>
              <a:rPr lang="ru-RU" altLang="ru-RU" dirty="0" smtClean="0">
                <a:solidFill>
                  <a:sysClr val="windowText" lastClr="000000"/>
                </a:solidFill>
              </a:rPr>
              <a:t>бронз (БрОФ10-1,Бр.АМц9-2);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ru-RU" dirty="0" smtClean="0">
                <a:solidFill>
                  <a:sysClr val="windowText" lastClr="000000"/>
                </a:solidFill>
              </a:rPr>
              <a:t>   </a:t>
            </a:r>
            <a:r>
              <a:rPr lang="ru-RU" altLang="ru-RU" dirty="0" smtClean="0">
                <a:solidFill>
                  <a:sysClr val="windowText" lastClr="000000"/>
                </a:solidFill>
              </a:rPr>
              <a:t>цинкового сплава (ЦАМ 10-5)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ysClr val="windowText" lastClr="000000"/>
                </a:solidFill>
              </a:rPr>
              <a:t>пластмассы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ru-RU" dirty="0" smtClean="0">
                <a:solidFill>
                  <a:sysClr val="windowText" lastClr="000000"/>
                </a:solidFill>
              </a:rPr>
              <a:t>   </a:t>
            </a:r>
            <a:r>
              <a:rPr lang="ru-RU" altLang="ru-RU" dirty="0" smtClean="0">
                <a:solidFill>
                  <a:sysClr val="windowText" lastClr="000000"/>
                </a:solidFill>
              </a:rPr>
              <a:t>(фторопласт, композиционные материалы на</a:t>
            </a:r>
            <a:r>
              <a:rPr lang="en-US" altLang="ru-RU" dirty="0" smtClean="0">
                <a:solidFill>
                  <a:sysClr val="windowText" lastClr="000000"/>
                </a:solidFill>
              </a:rPr>
              <a:t> </a:t>
            </a:r>
            <a:r>
              <a:rPr lang="ru-RU" altLang="ru-RU" dirty="0" smtClean="0">
                <a:solidFill>
                  <a:sysClr val="windowText" lastClr="000000"/>
                </a:solidFill>
              </a:rPr>
              <a:t>основе эпоксидных смол с присадками дисульфида молибдена, графита).</a:t>
            </a:r>
            <a:endParaRPr lang="ru-RU" altLang="ru-RU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464" y="234179"/>
            <a:ext cx="6467066" cy="6225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864" y="1528354"/>
            <a:ext cx="609012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Гидро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-или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аэростатические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направляющие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889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 descr="Пергамент"/>
          <p:cNvSpPr txBox="1">
            <a:spLocks noChangeArrowheads="1"/>
          </p:cNvSpPr>
          <p:nvPr/>
        </p:nvSpPr>
        <p:spPr>
          <a:xfrm>
            <a:off x="404949" y="156754"/>
            <a:ext cx="9144000" cy="10525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4000" dirty="0" smtClean="0">
                <a:solidFill>
                  <a:schemeClr val="accent2"/>
                </a:solidFill>
              </a:rPr>
              <a:t>Упрощенное изображение различных станков</a:t>
            </a:r>
            <a:endParaRPr lang="ru-RU" altLang="ru-RU" sz="4000" dirty="0" smtClean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36023" y="1478008"/>
            <a:ext cx="4336868" cy="486496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а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– радиально-сверлильный;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б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– токарный;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в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– горизонтально-расточной;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г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– долбежный;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д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– продольно-фрезерный;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е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– агрегатный;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– станина;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– стойка;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– шпиндельная бабка;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– стол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tabLst/>
              <a:defRPr/>
            </a:pP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Picture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8946" r="11195" b="6999"/>
          <a:stretch>
            <a:fillRect/>
          </a:stretch>
        </p:blipFill>
        <p:spPr bwMode="auto">
          <a:xfrm>
            <a:off x="6349320" y="1044258"/>
            <a:ext cx="4256087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48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86" y="302448"/>
            <a:ext cx="8320679" cy="52239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0886" y="5683166"/>
            <a:ext cx="947057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indent="0">
              <a:lnSpc>
                <a:spcPct val="80000"/>
              </a:lnSpc>
              <a:buFontTx/>
              <a:buNone/>
            </a:pPr>
            <a:r>
              <a:rPr lang="en-US" altLang="ru-RU" sz="2400" dirty="0"/>
              <a:t> </a:t>
            </a:r>
            <a:r>
              <a:rPr lang="ru-RU" altLang="ru-RU" sz="2400" dirty="0"/>
              <a:t>1</a:t>
            </a:r>
            <a:r>
              <a:rPr lang="en-US" altLang="ru-RU" sz="2400" dirty="0"/>
              <a:t> - </a:t>
            </a:r>
            <a:r>
              <a:rPr lang="ru-RU" altLang="ru-RU" sz="2400" dirty="0"/>
              <a:t>стойка; 2</a:t>
            </a:r>
            <a:r>
              <a:rPr lang="en-US" altLang="ru-RU" sz="2400" dirty="0"/>
              <a:t> - </a:t>
            </a:r>
            <a:r>
              <a:rPr lang="ru-RU" altLang="ru-RU" sz="2400" dirty="0"/>
              <a:t>шпиндельная бабка; 3</a:t>
            </a:r>
            <a:r>
              <a:rPr lang="en-US" altLang="ru-RU" sz="2400" dirty="0"/>
              <a:t> - </a:t>
            </a:r>
            <a:r>
              <a:rPr lang="ru-RU" altLang="ru-RU" sz="2400" dirty="0"/>
              <a:t>станина; </a:t>
            </a:r>
            <a:r>
              <a:rPr lang="ru-RU" altLang="ru-RU" sz="2400" dirty="0" smtClean="0"/>
              <a:t>4</a:t>
            </a:r>
            <a:r>
              <a:rPr lang="en-US" altLang="ru-RU" sz="2400" dirty="0" smtClean="0"/>
              <a:t> </a:t>
            </a:r>
            <a:r>
              <a:rPr lang="en-US" altLang="ru-RU" sz="2400" dirty="0"/>
              <a:t>- </a:t>
            </a:r>
            <a:r>
              <a:rPr lang="ru-RU" altLang="ru-RU" sz="2400" dirty="0"/>
              <a:t>нижние салазки; 5</a:t>
            </a:r>
            <a:r>
              <a:rPr lang="en-US" altLang="ru-RU" sz="2400" dirty="0"/>
              <a:t> - </a:t>
            </a:r>
            <a:r>
              <a:rPr lang="ru-RU" altLang="ru-RU" sz="2400" dirty="0"/>
              <a:t>верхние салазки; </a:t>
            </a:r>
            <a:r>
              <a:rPr lang="ru-RU" altLang="ru-RU" sz="2400" dirty="0" smtClean="0"/>
              <a:t>6</a:t>
            </a:r>
            <a:r>
              <a:rPr lang="en-US" altLang="ru-RU" sz="2400" dirty="0" smtClean="0"/>
              <a:t> </a:t>
            </a:r>
            <a:r>
              <a:rPr lang="en-US" altLang="ru-RU" sz="2400" dirty="0"/>
              <a:t>- </a:t>
            </a:r>
            <a:r>
              <a:rPr lang="ru-RU" altLang="ru-RU" sz="2400" dirty="0"/>
              <a:t>поворотный стол; 7</a:t>
            </a:r>
            <a:r>
              <a:rPr lang="en-US" altLang="ru-RU" sz="2400" dirty="0"/>
              <a:t> - </a:t>
            </a:r>
            <a:r>
              <a:rPr lang="ru-RU" altLang="ru-RU" sz="2400" dirty="0"/>
              <a:t>монтажная плита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945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595" y="1071154"/>
            <a:ext cx="9783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 форме базовые детали разделены:</a:t>
            </a:r>
          </a:p>
          <a:p>
            <a:pPr marL="609600" indent="-6096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chemeClr val="bg1"/>
                </a:solidFill>
              </a:rPr>
              <a:t>брусья</a:t>
            </a:r>
            <a:r>
              <a:rPr lang="ru-RU" altLang="ru-RU" sz="3200" dirty="0" smtClean="0"/>
              <a:t> - детали, у которых один габаритный размер больше двух других;</a:t>
            </a:r>
          </a:p>
          <a:p>
            <a:pPr marL="609600" indent="-6096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chemeClr val="bg1"/>
                </a:solidFill>
              </a:rPr>
              <a:t>пластины</a:t>
            </a:r>
            <a:r>
              <a:rPr lang="ru-RU" altLang="ru-RU" sz="3200" dirty="0" smtClean="0"/>
              <a:t> - детали, у которых один размер значительно меньше двух других;</a:t>
            </a:r>
          </a:p>
          <a:p>
            <a:pPr marL="609600" indent="-6096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chemeClr val="bg1"/>
                </a:solidFill>
              </a:rPr>
              <a:t>коробки</a:t>
            </a:r>
            <a:r>
              <a:rPr lang="ru-RU" altLang="ru-RU" sz="3200" dirty="0" smtClean="0"/>
              <a:t> - детали с габаритными размерами одного порядка.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2062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СТАНИНЫ СТАНКОВ.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4" y="2128676"/>
            <a:ext cx="7060683" cy="3189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4115" t="56034" r="7506"/>
          <a:stretch/>
        </p:blipFill>
        <p:spPr>
          <a:xfrm>
            <a:off x="7733211" y="2128676"/>
            <a:ext cx="3993331" cy="33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6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59" y="509451"/>
            <a:ext cx="108361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станины определяется</a:t>
            </a:r>
            <a:r>
              <a:rPr lang="ru-RU" sz="32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расположением на ней направляющих для различных узлов станка;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весом, размерами и длинами ходов основных частей и узлов станка;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необходимостью размещения внутри станины различных механизмов;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Необходимостью устройства в стенках станины проемов, окон и т.п.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320" t="14342" r="64574" b="43621"/>
          <a:stretch/>
        </p:blipFill>
        <p:spPr>
          <a:xfrm>
            <a:off x="365759" y="2644877"/>
            <a:ext cx="3422470" cy="3894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8934" t="19828" b="43235"/>
          <a:stretch/>
        </p:blipFill>
        <p:spPr>
          <a:xfrm>
            <a:off x="4153988" y="2908295"/>
            <a:ext cx="7691451" cy="34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8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Пергамент"/>
          <p:cNvSpPr txBox="1">
            <a:spLocks noChangeArrowheads="1"/>
          </p:cNvSpPr>
          <p:nvPr/>
        </p:nvSpPr>
        <p:spPr>
          <a:xfrm>
            <a:off x="274320" y="156754"/>
            <a:ext cx="9144000" cy="1143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4000" dirty="0" smtClean="0">
                <a:solidFill>
                  <a:schemeClr val="tx2">
                    <a:lumMod val="10000"/>
                  </a:schemeClr>
                </a:solidFill>
              </a:rPr>
              <a:t>Типы сечений горизонтальных станин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26" y="1556024"/>
            <a:ext cx="7712108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Пергамент"/>
          <p:cNvSpPr txBox="1">
            <a:spLocks noChangeArrowheads="1"/>
          </p:cNvSpPr>
          <p:nvPr/>
        </p:nvSpPr>
        <p:spPr>
          <a:xfrm>
            <a:off x="339634" y="248195"/>
            <a:ext cx="9144000" cy="11969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dirty="0" err="1" smtClean="0">
                <a:solidFill>
                  <a:schemeClr val="bg2">
                    <a:lumMod val="75000"/>
                  </a:schemeClr>
                </a:solidFill>
              </a:rPr>
              <a:t>Оребрения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</a:rPr>
              <a:t> и устройства перегородок в базовых изделиях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919" y="996893"/>
            <a:ext cx="4413887" cy="55173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6320" y="2301129"/>
            <a:ext cx="2542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400" b="1" i="1" dirty="0">
                <a:solidFill>
                  <a:srgbClr val="660033"/>
                </a:solidFill>
              </a:rPr>
              <a:t>а –       </a:t>
            </a:r>
            <a:r>
              <a:rPr lang="ru-RU" altLang="ru-RU" sz="2400" dirty="0">
                <a:solidFill>
                  <a:srgbClr val="660033"/>
                </a:solidFill>
              </a:rPr>
              <a:t>станин</a:t>
            </a:r>
            <a:endParaRPr lang="en-US" altLang="ru-RU" sz="2400" dirty="0">
              <a:solidFill>
                <a:srgbClr val="660033"/>
              </a:solidFill>
            </a:endParaRPr>
          </a:p>
          <a:p>
            <a:pPr>
              <a:buFontTx/>
              <a:buNone/>
            </a:pPr>
            <a:r>
              <a:rPr lang="ru-RU" altLang="ru-RU" sz="2400" b="1" i="1" dirty="0" smtClean="0">
                <a:solidFill>
                  <a:srgbClr val="660033"/>
                </a:solidFill>
              </a:rPr>
              <a:t>б </a:t>
            </a:r>
            <a:r>
              <a:rPr lang="ru-RU" altLang="ru-RU" sz="2400" b="1" i="1" dirty="0">
                <a:solidFill>
                  <a:srgbClr val="660033"/>
                </a:solidFill>
              </a:rPr>
              <a:t>–       </a:t>
            </a:r>
            <a:r>
              <a:rPr lang="ru-RU" altLang="ru-RU" sz="2400" dirty="0">
                <a:solidFill>
                  <a:srgbClr val="660033"/>
                </a:solidFill>
              </a:rPr>
              <a:t>стола</a:t>
            </a:r>
            <a:endParaRPr lang="en-US" altLang="ru-RU" sz="2400" dirty="0">
              <a:solidFill>
                <a:srgbClr val="660033"/>
              </a:solidFill>
            </a:endParaRPr>
          </a:p>
          <a:p>
            <a:pPr>
              <a:buFontTx/>
              <a:buNone/>
            </a:pPr>
            <a:r>
              <a:rPr lang="ru-RU" altLang="ru-RU" sz="2400" b="1" i="1" dirty="0" smtClean="0">
                <a:solidFill>
                  <a:srgbClr val="660033"/>
                </a:solidFill>
              </a:rPr>
              <a:t>в </a:t>
            </a:r>
            <a:r>
              <a:rPr lang="ru-RU" altLang="ru-RU" sz="2400" dirty="0">
                <a:solidFill>
                  <a:srgbClr val="660033"/>
                </a:solidFill>
              </a:rPr>
              <a:t>и</a:t>
            </a:r>
            <a:r>
              <a:rPr lang="ru-RU" altLang="ru-RU" sz="2400" b="1" i="1" dirty="0">
                <a:solidFill>
                  <a:srgbClr val="660033"/>
                </a:solidFill>
              </a:rPr>
              <a:t> г – </a:t>
            </a:r>
            <a:r>
              <a:rPr lang="ru-RU" altLang="ru-RU" sz="2400" dirty="0">
                <a:solidFill>
                  <a:srgbClr val="660033"/>
                </a:solidFill>
              </a:rPr>
              <a:t>стоек</a:t>
            </a:r>
          </a:p>
        </p:txBody>
      </p:sp>
    </p:spTree>
    <p:extLst>
      <p:ext uri="{BB962C8B-B14F-4D97-AF65-F5344CB8AC3E}">
        <p14:creationId xmlns:p14="http://schemas.microsoft.com/office/powerpoint/2010/main" val="226986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153" y="276385"/>
            <a:ext cx="68062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Материал станин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022" y="1841864"/>
            <a:ext cx="90043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/>
              <a:t>Серый чугун (СЧ-32; СЧ-21; СЧ-15)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/>
              <a:t>Модифицированный чугун (МСЧ-38; МСЧ-28)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31965" y="1166847"/>
            <a:ext cx="2114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ЛИТЫЕ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022" y="3087087"/>
            <a:ext cx="2662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СВАРНЫЕ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022" y="3930109"/>
            <a:ext cx="4746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/>
              <a:t>Стали марок Ст3; Ст4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354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НАПРАВЛЯЮЩИЕ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96834" y="2416629"/>
            <a:ext cx="835998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 smtClean="0"/>
              <a:t> Точность перемещения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 smtClean="0"/>
              <a:t> Долговечность направляющих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 smtClean="0"/>
              <a:t> Жесткость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297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81</TotalTime>
  <Words>321</Words>
  <Application>Microsoft Office PowerPoint</Application>
  <PresentationFormat>Широкоэкранный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Franklin Gothic Book</vt:lpstr>
      <vt:lpstr>Trebuchet MS</vt:lpstr>
      <vt:lpstr>Wingdings</vt:lpstr>
      <vt:lpstr>Wingdings 2</vt:lpstr>
      <vt:lpstr>Берлин</vt:lpstr>
      <vt:lpstr>Тема 2.1 Базовые детали станков</vt:lpstr>
      <vt:lpstr>Презентация PowerPoint</vt:lpstr>
      <vt:lpstr>Презентация PowerPoint</vt:lpstr>
      <vt:lpstr>СТАНИНЫ СТАНКОВ.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НАПРАВЛЯЮЩИЕ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Дудникова Галина Васильевна</dc:creator>
  <cp:lastModifiedBy>Дудникова Галина Васильевна</cp:lastModifiedBy>
  <cp:revision>11</cp:revision>
  <dcterms:created xsi:type="dcterms:W3CDTF">2021-09-15T14:16:43Z</dcterms:created>
  <dcterms:modified xsi:type="dcterms:W3CDTF">2021-09-15T16:34:28Z</dcterms:modified>
</cp:coreProperties>
</file>